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77" r:id="rId9"/>
    <p:sldId id="262" r:id="rId10"/>
    <p:sldId id="263" r:id="rId11"/>
    <p:sldId id="264" r:id="rId12"/>
    <p:sldId id="265" r:id="rId13"/>
    <p:sldId id="266" r:id="rId14"/>
    <p:sldId id="267" r:id="rId15"/>
    <p:sldId id="278" r:id="rId16"/>
    <p:sldId id="279" r:id="rId17"/>
    <p:sldId id="280" r:id="rId18"/>
    <p:sldId id="281" r:id="rId19"/>
    <p:sldId id="282" r:id="rId20"/>
    <p:sldId id="284" r:id="rId21"/>
    <p:sldId id="268" r:id="rId22"/>
    <p:sldId id="274" r:id="rId23"/>
  </p:sldIdLst>
  <p:sldSz cx="9144000" cy="5143500" type="screen16x9"/>
  <p:notesSz cx="6858000" cy="9144000"/>
  <p:embeddedFontLst>
    <p:embeddedFont>
      <p:font typeface="Do Hyeon" panose="020B0600000101010101" charset="-127"/>
      <p:regular r:id="rId25"/>
    </p:embeddedFont>
    <p:embeddedFont>
      <p:font typeface="Arial Unicode MS" panose="020B0604020202020204" pitchFamily="50" charset="-127"/>
      <p:regular r:id="rId26"/>
    </p:embeddedFont>
    <p:embeddedFont>
      <p:font typeface="배달의민족 도현" panose="020B0600000101010101" pitchFamily="50" charset="-127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77658" autoAdjust="0"/>
  </p:normalViewPr>
  <p:slideViewPr>
    <p:cSldViewPr snapToGrid="0">
      <p:cViewPr varScale="1">
        <p:scale>
          <a:sx n="97" d="100"/>
          <a:sy n="97" d="100"/>
        </p:scale>
        <p:origin x="-606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50611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266d71664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" name="Google Shape;206;g5266d71664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64a66cc4e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64a66cc4e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4a66cc4e5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4a66cc4e5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9b1668c11_3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59b1668c11_3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9b1668c11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9b1668c11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9b1668c11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9b1668c11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9b1668c11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9b1668c11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9b1668c11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9b1668c11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9b1668c11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9b1668c11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9b1668c11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9b1668c11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9b1668c11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9b1668c11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9b1668c1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9b1668c11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9b1668c11_3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9b1668c11_3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9b427d5b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9b427d5b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c0a32d9b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c0a32d9b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4a66cc4e5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4a66cc4e5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4a66cc4e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4a66cc4e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4a66cc4e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4a66cc4e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4a66cc4e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4a66cc4e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8d0ee160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8d0ee160d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9b1668c11_7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9b1668c11_7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/>
          <p:nvPr/>
        </p:nvSpPr>
        <p:spPr>
          <a:xfrm>
            <a:off x="0" y="0"/>
            <a:ext cx="9144000" cy="5143500"/>
          </a:xfrm>
          <a:prstGeom prst="flowChartProcess">
            <a:avLst/>
          </a:prstGeom>
          <a:solidFill>
            <a:srgbClr val="75707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5"/>
          <p:cNvSpPr/>
          <p:nvPr/>
        </p:nvSpPr>
        <p:spPr>
          <a:xfrm>
            <a:off x="5432822" y="0"/>
            <a:ext cx="3711178" cy="2561035"/>
          </a:xfrm>
          <a:prstGeom prst="roundRect">
            <a:avLst>
              <a:gd name="adj" fmla="val 3507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5"/>
          <p:cNvSpPr/>
          <p:nvPr/>
        </p:nvSpPr>
        <p:spPr>
          <a:xfrm>
            <a:off x="0" y="1"/>
            <a:ext cx="8224242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5"/>
          <p:cNvSpPr/>
          <p:nvPr/>
        </p:nvSpPr>
        <p:spPr>
          <a:xfrm>
            <a:off x="4118075" y="1210865"/>
            <a:ext cx="5025925" cy="393263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5"/>
          <p:cNvSpPr/>
          <p:nvPr/>
        </p:nvSpPr>
        <p:spPr>
          <a:xfrm>
            <a:off x="0" y="4977999"/>
            <a:ext cx="9092100" cy="330900"/>
          </a:xfrm>
          <a:prstGeom prst="roundRect">
            <a:avLst>
              <a:gd name="adj" fmla="val 50000"/>
            </a:avLst>
          </a:prstGeom>
          <a:solidFill>
            <a:srgbClr val="00AB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/>
          <p:nvPr/>
        </p:nvSpPr>
        <p:spPr>
          <a:xfrm rot="1675483">
            <a:off x="8287047" y="4849317"/>
            <a:ext cx="814203" cy="338766"/>
          </a:xfrm>
          <a:prstGeom prst="roundRect">
            <a:avLst>
              <a:gd name="adj" fmla="val 50000"/>
            </a:avLst>
          </a:prstGeom>
          <a:solidFill>
            <a:srgbClr val="00AB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775" y="11775"/>
            <a:ext cx="668100" cy="66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ED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7"/>
          <p:cNvSpPr txBox="1"/>
          <p:nvPr/>
        </p:nvSpPr>
        <p:spPr>
          <a:xfrm>
            <a:off x="483350" y="2571750"/>
            <a:ext cx="3201900" cy="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 smtClean="0">
                <a:solidFill>
                  <a:srgbClr val="373A3C"/>
                </a:solidFill>
                <a:latin typeface="Do Hyeon"/>
                <a:ea typeface="Do Hyeon"/>
                <a:cs typeface="Do Hyeon"/>
                <a:sym typeface="Do Hyeon"/>
              </a:rPr>
              <a:t>Seven</a:t>
            </a:r>
            <a:r>
              <a:rPr lang="en-US" altLang="ko" sz="3600" dirty="0" smtClean="0">
                <a:solidFill>
                  <a:srgbClr val="373A3C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3600" dirty="0" smtClean="0">
                <a:solidFill>
                  <a:srgbClr val="373A3C"/>
                </a:solidFill>
                <a:latin typeface="Do Hyeon"/>
                <a:ea typeface="Do Hyeon"/>
                <a:cs typeface="Do Hyeon"/>
                <a:sym typeface="Do Hyeon"/>
              </a:rPr>
              <a:t>Valley</a:t>
            </a:r>
            <a:endParaRPr sz="36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10" name="Google Shape;210;p37"/>
          <p:cNvSpPr txBox="1"/>
          <p:nvPr/>
        </p:nvSpPr>
        <p:spPr>
          <a:xfrm>
            <a:off x="288598" y="3188130"/>
            <a:ext cx="2212200" cy="14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altLang="en-US" sz="18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 </a:t>
            </a:r>
            <a:r>
              <a:rPr lang="ko" sz="18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팀원</a:t>
            </a:r>
            <a:r>
              <a:rPr lang="ko" altLang="en-US" sz="18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18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:</a:t>
            </a:r>
            <a:endParaRPr sz="1800" dirty="0">
              <a:solidFill>
                <a:srgbClr val="00ABB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11" name="Google Shape;21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8152" y="96275"/>
            <a:ext cx="492800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7"/>
          <p:cNvSpPr txBox="1"/>
          <p:nvPr/>
        </p:nvSpPr>
        <p:spPr>
          <a:xfrm>
            <a:off x="1103750" y="3127175"/>
            <a:ext cx="1961100" cy="19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최성훈</a:t>
            </a:r>
            <a:r>
              <a:rPr lang="ko" altLang="en-US" sz="1800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 </a:t>
            </a:r>
            <a:r>
              <a:rPr lang="ko" sz="1800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</a:t>
            </a:r>
            <a:r>
              <a:rPr lang="ko" sz="1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팀장)</a:t>
            </a:r>
            <a:endParaRPr sz="1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김도호</a:t>
            </a:r>
            <a:r>
              <a:rPr lang="ko" sz="18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      </a:t>
            </a:r>
            <a:endParaRPr sz="1800" dirty="0">
              <a:solidFill>
                <a:srgbClr val="00ABBE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박수호          </a:t>
            </a:r>
            <a:endParaRPr sz="1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신승민</a:t>
            </a:r>
            <a:endParaRPr sz="1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정유빈   </a:t>
            </a:r>
            <a:endParaRPr sz="1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ABB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13" name="Google Shape;213;p37"/>
          <p:cNvSpPr txBox="1"/>
          <p:nvPr/>
        </p:nvSpPr>
        <p:spPr>
          <a:xfrm>
            <a:off x="483350" y="555000"/>
            <a:ext cx="6000900" cy="10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200">
                <a:latin typeface="Do Hyeon"/>
                <a:ea typeface="Do Hyeon"/>
                <a:cs typeface="Do Hyeon"/>
                <a:sym typeface="Do Hyeon"/>
              </a:rPr>
              <a:t>CC</a:t>
            </a:r>
            <a:r>
              <a:rPr lang="ko" sz="720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M</a:t>
            </a:r>
            <a:r>
              <a:rPr lang="ko" sz="7200">
                <a:latin typeface="Do Hyeon"/>
                <a:ea typeface="Do Hyeon"/>
                <a:cs typeface="Do Hyeon"/>
                <a:sym typeface="Do Hyeon"/>
              </a:rPr>
              <a:t>S</a:t>
            </a:r>
            <a:endParaRPr sz="7200">
              <a:solidFill>
                <a:srgbClr val="00ABBE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2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5"/>
          <p:cNvSpPr txBox="1"/>
          <p:nvPr/>
        </p:nvSpPr>
        <p:spPr>
          <a:xfrm>
            <a:off x="1508875" y="396970"/>
            <a:ext cx="6199200" cy="8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buClr>
                <a:schemeClr val="dk1"/>
              </a:buClr>
            </a:pPr>
            <a:r>
              <a:rPr lang="ko" sz="4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4800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Why</a:t>
            </a:r>
            <a:r>
              <a:rPr lang="ko-KR" altLang="en-US" sz="4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48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QLDB</a:t>
            </a:r>
            <a:r>
              <a:rPr lang="ko" sz="4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?</a:t>
            </a:r>
            <a:r>
              <a:rPr lang="ko" sz="4800" dirty="0">
                <a:latin typeface="Do Hyeon"/>
                <a:ea typeface="Do Hyeon"/>
                <a:cs typeface="Do Hyeon"/>
                <a:sym typeface="Do Hyeon"/>
              </a:rPr>
              <a:t>		</a:t>
            </a:r>
            <a:endParaRPr sz="48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86" name="Google Shape;286;p45"/>
          <p:cNvSpPr/>
          <p:nvPr/>
        </p:nvSpPr>
        <p:spPr>
          <a:xfrm>
            <a:off x="6361500" y="2269575"/>
            <a:ext cx="40200" cy="2700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45"/>
          <p:cNvSpPr txBox="1"/>
          <p:nvPr/>
        </p:nvSpPr>
        <p:spPr>
          <a:xfrm>
            <a:off x="1380150" y="1026725"/>
            <a:ext cx="73827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</a:pPr>
            <a:r>
              <a:rPr lang="ko" sz="26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변경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불가,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암호화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방식으로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검증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가능한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트랜잭션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로그</a:t>
            </a:r>
            <a:endParaRPr sz="26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88" name="Google Shape;288;p45"/>
          <p:cNvSpPr txBox="1"/>
          <p:nvPr/>
        </p:nvSpPr>
        <p:spPr>
          <a:xfrm>
            <a:off x="765806" y="99050"/>
            <a:ext cx="2498094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2.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About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System</a:t>
            </a:r>
            <a:endParaRPr sz="2400" b="0" i="0" u="none" strike="noStrike" cap="none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89" name="Google Shape;28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25" y="3811250"/>
            <a:ext cx="1405143" cy="7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5"/>
          <p:cNvSpPr txBox="1"/>
          <p:nvPr/>
        </p:nvSpPr>
        <p:spPr>
          <a:xfrm>
            <a:off x="1356475" y="3553175"/>
            <a:ext cx="73827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</a:pP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세계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1위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클라우드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기업인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aws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가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제공하는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플랫폼</a:t>
            </a:r>
            <a:endParaRPr sz="2600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91" name="Google Shape;29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923" y="2506313"/>
            <a:ext cx="1405149" cy="737687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5"/>
          <p:cNvSpPr txBox="1"/>
          <p:nvPr/>
        </p:nvSpPr>
        <p:spPr>
          <a:xfrm>
            <a:off x="1380150" y="2329625"/>
            <a:ext cx="73827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</a:pP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일반적인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SQL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과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비슷한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API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이용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6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가능</a:t>
            </a:r>
            <a:endParaRPr sz="2600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93" name="Google Shape;293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393" y="1163600"/>
            <a:ext cx="932200" cy="92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/>
        </p:nvSpPr>
        <p:spPr>
          <a:xfrm>
            <a:off x="1508875" y="298650"/>
            <a:ext cx="6199200" cy="8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40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주요 기능</a:t>
            </a:r>
            <a:endParaRPr sz="40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99" name="Google Shape;299;p46"/>
          <p:cNvSpPr/>
          <p:nvPr/>
        </p:nvSpPr>
        <p:spPr>
          <a:xfrm>
            <a:off x="6361500" y="2193375"/>
            <a:ext cx="40200" cy="2700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46"/>
          <p:cNvSpPr txBox="1"/>
          <p:nvPr/>
        </p:nvSpPr>
        <p:spPr>
          <a:xfrm>
            <a:off x="2469300" y="989025"/>
            <a:ext cx="664455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</a:pPr>
            <a:r>
              <a:rPr lang="ko-KR" altLang="en-US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웹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페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이지에서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문서를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작성하여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등록하면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완전관리형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DB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인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QLDB에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등록할수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있다.</a:t>
            </a:r>
            <a:endParaRPr sz="24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1" name="Google Shape;301;p46"/>
          <p:cNvSpPr txBox="1"/>
          <p:nvPr/>
        </p:nvSpPr>
        <p:spPr>
          <a:xfrm>
            <a:off x="765806" y="99050"/>
            <a:ext cx="3006094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2.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About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System</a:t>
            </a:r>
            <a:endParaRPr sz="2400" b="0" i="0" u="none" strike="noStrike" cap="none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2" name="Google Shape;302;p46"/>
          <p:cNvSpPr txBox="1"/>
          <p:nvPr/>
        </p:nvSpPr>
        <p:spPr>
          <a:xfrm>
            <a:off x="1356475" y="3553175"/>
            <a:ext cx="73827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rPr lang="ko" sz="2400" dirty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인증 </a:t>
            </a:r>
            <a:r>
              <a:rPr lang="ko" sz="24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=&gt;</a:t>
            </a:r>
            <a:endParaRPr sz="24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3" name="Google Shape;303;p46"/>
          <p:cNvSpPr txBox="1"/>
          <p:nvPr/>
        </p:nvSpPr>
        <p:spPr>
          <a:xfrm>
            <a:off x="1380150" y="2253425"/>
            <a:ext cx="161705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rPr lang="ko" sz="2400" dirty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조회 </a:t>
            </a:r>
            <a:r>
              <a:rPr lang="ko" sz="24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=&gt;</a:t>
            </a:r>
            <a:endParaRPr sz="2400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304" name="Google Shape;30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600" y="1218626"/>
            <a:ext cx="883807" cy="73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250" y="2464775"/>
            <a:ext cx="832500" cy="83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248" y="3738680"/>
            <a:ext cx="832500" cy="834219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6"/>
          <p:cNvSpPr txBox="1"/>
          <p:nvPr/>
        </p:nvSpPr>
        <p:spPr>
          <a:xfrm>
            <a:off x="1380150" y="989025"/>
            <a:ext cx="14646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rPr lang="ko" sz="2400" dirty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등록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=&gt;</a:t>
            </a:r>
            <a:endParaRPr sz="24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8" name="Google Shape;308;p46"/>
          <p:cNvSpPr txBox="1"/>
          <p:nvPr/>
        </p:nvSpPr>
        <p:spPr>
          <a:xfrm>
            <a:off x="2410550" y="2255275"/>
            <a:ext cx="664455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</a:pP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웹페이지에서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조회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버튼을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누르면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등록된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기록</a:t>
            </a:r>
            <a:r>
              <a:rPr lang="ko" sz="2400" dirty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(스펙)</a:t>
            </a:r>
            <a:r>
              <a:rPr lang="ko" sz="24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들을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조회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하여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볼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있다</a:t>
            </a:r>
            <a:r>
              <a:rPr lang="ko" sz="2400" dirty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.</a:t>
            </a:r>
            <a:endParaRPr sz="24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9" name="Google Shape;309;p46"/>
          <p:cNvSpPr txBox="1"/>
          <p:nvPr/>
        </p:nvSpPr>
        <p:spPr>
          <a:xfrm>
            <a:off x="2410550" y="3564575"/>
            <a:ext cx="664455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</a:pP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인증된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기관들은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해당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기록에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대한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인증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을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해줄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400" dirty="0" smtClean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있다</a:t>
            </a:r>
            <a:r>
              <a:rPr lang="ko" sz="2400" dirty="0"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.</a:t>
            </a:r>
            <a:endParaRPr sz="2400" dirty="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"/>
          <p:cNvSpPr txBox="1"/>
          <p:nvPr/>
        </p:nvSpPr>
        <p:spPr>
          <a:xfrm>
            <a:off x="1638300" y="1913844"/>
            <a:ext cx="5899392" cy="13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 algn="ctr"/>
            <a:r>
              <a:rPr lang="ko" sz="7200" dirty="0" smtClean="0">
                <a:solidFill>
                  <a:schemeClr val="accent6"/>
                </a:solidFill>
                <a:latin typeface="Do Hyeon"/>
                <a:ea typeface="Do Hyeon"/>
                <a:cs typeface="Do Hyeon"/>
                <a:sym typeface="Do Hyeon"/>
              </a:rPr>
              <a:t>결과</a:t>
            </a:r>
            <a:r>
              <a:rPr lang="ko-KR" altLang="en-US" sz="7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7200" dirty="0" smtClean="0">
                <a:solidFill>
                  <a:schemeClr val="accent4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lang="ko-KR" altLang="en-US" sz="7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7200" dirty="0" smtClean="0">
                <a:solidFill>
                  <a:schemeClr val="accent2"/>
                </a:solidFill>
                <a:latin typeface="Do Hyeon"/>
                <a:ea typeface="Do Hyeon"/>
                <a:cs typeface="Do Hyeon"/>
                <a:sym typeface="Do Hyeon"/>
              </a:rPr>
              <a:t>발전방향</a:t>
            </a:r>
            <a:endParaRPr sz="7200" dirty="0">
              <a:solidFill>
                <a:schemeClr val="accent2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accent6"/>
                </a:solidFill>
                <a:latin typeface="Do Hyeon"/>
                <a:ea typeface="Do Hyeon"/>
                <a:cs typeface="Do Hyeon"/>
                <a:sym typeface="Do Hyeon"/>
              </a:rPr>
              <a:t>결과</a:t>
            </a:r>
            <a:endParaRPr sz="1800">
              <a:solidFill>
                <a:schemeClr val="accent6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6" t="11825" r="6526"/>
          <a:stretch/>
        </p:blipFill>
        <p:spPr bwMode="auto">
          <a:xfrm>
            <a:off x="1602658" y="1160206"/>
            <a:ext cx="5341226" cy="30280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Google Shape;298;p46"/>
          <p:cNvSpPr txBox="1"/>
          <p:nvPr/>
        </p:nvSpPr>
        <p:spPr>
          <a:xfrm>
            <a:off x="2785953" y="416637"/>
            <a:ext cx="3289267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36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초기 화면</a:t>
            </a:r>
            <a:endParaRPr sz="36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accent6"/>
                </a:solidFill>
                <a:latin typeface="Do Hyeon"/>
                <a:ea typeface="Do Hyeon"/>
                <a:cs typeface="Do Hyeon"/>
                <a:sym typeface="Do Hyeon"/>
              </a:rPr>
              <a:t>결과</a:t>
            </a:r>
            <a:endParaRPr sz="1800">
              <a:solidFill>
                <a:schemeClr val="accent6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4" t="12238" r="5064"/>
          <a:stretch/>
        </p:blipFill>
        <p:spPr bwMode="auto">
          <a:xfrm>
            <a:off x="1575470" y="1061882"/>
            <a:ext cx="5624051" cy="30884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Google Shape;298;p46"/>
          <p:cNvSpPr txBox="1"/>
          <p:nvPr/>
        </p:nvSpPr>
        <p:spPr>
          <a:xfrm>
            <a:off x="927655" y="4349530"/>
            <a:ext cx="7331442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20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회원가입시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 회원정보는 </a:t>
            </a:r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SHA-1 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해시함수 방식을 이용하여 저장</a:t>
            </a:r>
            <a:endParaRPr sz="20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  <p:sp>
        <p:nvSpPr>
          <p:cNvPr id="5" name="Google Shape;298;p46"/>
          <p:cNvSpPr txBox="1"/>
          <p:nvPr/>
        </p:nvSpPr>
        <p:spPr>
          <a:xfrm>
            <a:off x="2785953" y="377309"/>
            <a:ext cx="3289267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회원 가입</a:t>
            </a:r>
            <a:endParaRPr sz="32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</p:spTree>
    <p:extLst>
      <p:ext uri="{BB962C8B-B14F-4D97-AF65-F5344CB8AC3E}">
        <p14:creationId xmlns:p14="http://schemas.microsoft.com/office/powerpoint/2010/main" val="35079390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accent6"/>
                </a:solidFill>
                <a:latin typeface="Do Hyeon"/>
                <a:ea typeface="Do Hyeon"/>
                <a:cs typeface="Do Hyeon"/>
                <a:sym typeface="Do Hyeon"/>
              </a:rPr>
              <a:t>결과</a:t>
            </a:r>
            <a:endParaRPr sz="1800">
              <a:solidFill>
                <a:schemeClr val="accent6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453" y="958777"/>
            <a:ext cx="5630089" cy="30567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298;p46"/>
          <p:cNvSpPr txBox="1"/>
          <p:nvPr/>
        </p:nvSpPr>
        <p:spPr>
          <a:xfrm>
            <a:off x="927654" y="4345020"/>
            <a:ext cx="7331442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보안을 위해 비밀번호는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*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로 표시함</a:t>
            </a:r>
            <a:endParaRPr sz="24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  <p:sp>
        <p:nvSpPr>
          <p:cNvPr id="6" name="Google Shape;298;p46"/>
          <p:cNvSpPr txBox="1"/>
          <p:nvPr/>
        </p:nvSpPr>
        <p:spPr>
          <a:xfrm>
            <a:off x="2785953" y="377309"/>
            <a:ext cx="3289267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로그인</a:t>
            </a:r>
            <a:endParaRPr sz="32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</p:spTree>
    <p:extLst>
      <p:ext uri="{BB962C8B-B14F-4D97-AF65-F5344CB8AC3E}">
        <p14:creationId xmlns:p14="http://schemas.microsoft.com/office/powerpoint/2010/main" val="35079390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accent6"/>
                </a:solidFill>
                <a:latin typeface="Do Hyeon"/>
                <a:ea typeface="Do Hyeon"/>
                <a:cs typeface="Do Hyeon"/>
                <a:sym typeface="Do Hyeon"/>
              </a:rPr>
              <a:t>결과</a:t>
            </a:r>
            <a:endParaRPr sz="1800">
              <a:solidFill>
                <a:schemeClr val="accent6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0429" y="1046491"/>
            <a:ext cx="5736279" cy="30380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Google Shape;298;p46"/>
          <p:cNvSpPr txBox="1"/>
          <p:nvPr/>
        </p:nvSpPr>
        <p:spPr>
          <a:xfrm>
            <a:off x="2546556" y="377309"/>
            <a:ext cx="3785418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학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생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–&gt;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기업 지원</a:t>
            </a:r>
            <a:endParaRPr sz="32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  <p:sp>
        <p:nvSpPr>
          <p:cNvPr id="5" name="Google Shape;298;p46"/>
          <p:cNvSpPr txBox="1"/>
          <p:nvPr/>
        </p:nvSpPr>
        <p:spPr>
          <a:xfrm>
            <a:off x="722346" y="4336835"/>
            <a:ext cx="7331442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회사에 지원할 때 해당 회사에 자신의 기록 열람 권한을 줌</a:t>
            </a:r>
            <a:endParaRPr sz="20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</p:spTree>
    <p:extLst>
      <p:ext uri="{BB962C8B-B14F-4D97-AF65-F5344CB8AC3E}">
        <p14:creationId xmlns:p14="http://schemas.microsoft.com/office/powerpoint/2010/main" val="35079390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accent6"/>
                </a:solidFill>
                <a:latin typeface="Do Hyeon"/>
                <a:ea typeface="Do Hyeon"/>
                <a:cs typeface="Do Hyeon"/>
                <a:sym typeface="Do Hyeon"/>
              </a:rPr>
              <a:t>결과</a:t>
            </a:r>
            <a:endParaRPr sz="1800">
              <a:solidFill>
                <a:schemeClr val="accent6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" name="Google Shape;298;p46"/>
          <p:cNvSpPr txBox="1"/>
          <p:nvPr/>
        </p:nvSpPr>
        <p:spPr>
          <a:xfrm>
            <a:off x="2546556" y="377309"/>
            <a:ext cx="3785418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기업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–&gt;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학생 조회</a:t>
            </a:r>
            <a:endParaRPr sz="32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  <p:sp>
        <p:nvSpPr>
          <p:cNvPr id="5" name="Google Shape;298;p46"/>
          <p:cNvSpPr txBox="1"/>
          <p:nvPr/>
        </p:nvSpPr>
        <p:spPr>
          <a:xfrm>
            <a:off x="722346" y="4218851"/>
            <a:ext cx="7331442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기업에서 지원한 사람들의 목록을 가져</a:t>
            </a:r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,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 해당 지원자의 </a:t>
            </a:r>
            <a:r>
              <a:rPr lang="ko-KR" altLang="en-US" sz="20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스펙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 내역을 </a:t>
            </a:r>
            <a:r>
              <a:rPr lang="ko-KR" altLang="en-US" sz="20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조회할수있다</a:t>
            </a:r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.</a:t>
            </a:r>
            <a:endParaRPr sz="20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5" r="1161"/>
          <a:stretch/>
        </p:blipFill>
        <p:spPr bwMode="auto">
          <a:xfrm>
            <a:off x="1659579" y="1255187"/>
            <a:ext cx="5490781" cy="25335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86976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accent6"/>
                </a:solidFill>
                <a:latin typeface="Do Hyeon"/>
                <a:ea typeface="Do Hyeon"/>
                <a:cs typeface="Do Hyeon"/>
                <a:sym typeface="Do Hyeon"/>
              </a:rPr>
              <a:t>결과</a:t>
            </a:r>
            <a:endParaRPr sz="1800">
              <a:solidFill>
                <a:schemeClr val="accent6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" name="Google Shape;298;p46"/>
          <p:cNvSpPr txBox="1"/>
          <p:nvPr/>
        </p:nvSpPr>
        <p:spPr>
          <a:xfrm>
            <a:off x="2172927" y="396973"/>
            <a:ext cx="4483509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기업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–&gt;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학생 상세조회</a:t>
            </a:r>
            <a:endParaRPr sz="32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  <p:sp>
        <p:nvSpPr>
          <p:cNvPr id="5" name="Google Shape;298;p46"/>
          <p:cNvSpPr txBox="1"/>
          <p:nvPr/>
        </p:nvSpPr>
        <p:spPr>
          <a:xfrm>
            <a:off x="683018" y="4169691"/>
            <a:ext cx="7331442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상세보기를 </a:t>
            </a:r>
            <a:r>
              <a:rPr lang="ko-KR" altLang="en-US" sz="20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선택했을시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 해당 지원자의 </a:t>
            </a:r>
            <a:r>
              <a:rPr lang="ko-KR" altLang="en-US" sz="20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스펙을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 확인가능</a:t>
            </a:r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,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검색 및 정렬 기능이 구현되어 있어 이를 사용가능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 </a:t>
            </a:r>
            <a:endParaRPr sz="20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13"/>
          <a:stretch/>
        </p:blipFill>
        <p:spPr bwMode="auto">
          <a:xfrm>
            <a:off x="1503519" y="1280329"/>
            <a:ext cx="5694516" cy="2603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23826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accent6"/>
                </a:solidFill>
                <a:latin typeface="Do Hyeon"/>
                <a:ea typeface="Do Hyeon"/>
                <a:cs typeface="Do Hyeon"/>
                <a:sym typeface="Do Hyeon"/>
              </a:rPr>
              <a:t>결과</a:t>
            </a:r>
            <a:endParaRPr sz="1800">
              <a:solidFill>
                <a:schemeClr val="accent6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" name="Google Shape;298;p46"/>
          <p:cNvSpPr txBox="1"/>
          <p:nvPr/>
        </p:nvSpPr>
        <p:spPr>
          <a:xfrm>
            <a:off x="2106984" y="384020"/>
            <a:ext cx="4483509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수상 정보 등록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Form</a:t>
            </a:r>
            <a:endParaRPr sz="32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  <p:sp>
        <p:nvSpPr>
          <p:cNvPr id="5" name="Google Shape;298;p46"/>
          <p:cNvSpPr txBox="1"/>
          <p:nvPr/>
        </p:nvSpPr>
        <p:spPr>
          <a:xfrm>
            <a:off x="842000" y="4349106"/>
            <a:ext cx="7331442" cy="74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</a:pP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해당 폼에 맞춰 작성하여 등록하면 </a:t>
            </a:r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QLDB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Do Hyeon"/>
                <a:sym typeface="Do Hyeon"/>
              </a:rPr>
              <a:t>에 저장</a:t>
            </a:r>
            <a:endParaRPr sz="20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Do Hyeon"/>
              <a:sym typeface="Do Hyeon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19"/>
          <a:stretch/>
        </p:blipFill>
        <p:spPr bwMode="auto">
          <a:xfrm>
            <a:off x="944880" y="1086722"/>
            <a:ext cx="6634480" cy="30436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57597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0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.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팀원 </a:t>
            </a: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소개</a:t>
            </a:r>
            <a:endParaRPr sz="18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19" name="Google Shape;219;p38"/>
          <p:cNvSpPr txBox="1"/>
          <p:nvPr/>
        </p:nvSpPr>
        <p:spPr>
          <a:xfrm>
            <a:off x="-420925" y="2755475"/>
            <a:ext cx="23742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latin typeface="Do Hyeon"/>
                <a:ea typeface="Do Hyeon"/>
                <a:cs typeface="Do Hyeon"/>
                <a:sym typeface="Do Hyeon"/>
              </a:rPr>
              <a:t>최성훈 </a:t>
            </a:r>
            <a:endParaRPr lang="en-US" altLang="ko" sz="2000" dirty="0" smtClean="0"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Do Hyeon"/>
                <a:ea typeface="Do Hyeon"/>
                <a:cs typeface="Do Hyeon"/>
                <a:sym typeface="Do Hyeon"/>
              </a:rPr>
              <a:t>경북대학교</a:t>
            </a:r>
            <a:endParaRPr lang="en-US" altLang="ko-KR" dirty="0" smtClean="0"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 smtClean="0">
                <a:latin typeface="Do Hyeon"/>
                <a:ea typeface="Do Hyeon"/>
                <a:cs typeface="Do Hyeon"/>
                <a:sym typeface="Do Hyeon"/>
              </a:rPr>
              <a:t>2014105091</a:t>
            </a:r>
            <a:r>
              <a:rPr lang="ko" dirty="0" smtClean="0">
                <a:latin typeface="Do Hyeon"/>
                <a:ea typeface="Do Hyeon"/>
                <a:cs typeface="Do Hyeon"/>
                <a:sym typeface="Do Hyeon"/>
              </a:rPr>
              <a:t> </a:t>
            </a:r>
            <a:endParaRPr dirty="0">
              <a:latin typeface="Do Hyeon"/>
              <a:ea typeface="Do Hyeon"/>
              <a:cs typeface="Do Hyeon"/>
              <a:sym typeface="Do Hyeon"/>
            </a:endParaRPr>
          </a:p>
          <a:p>
            <a:pPr lvl="0" algn="ctr"/>
            <a:r>
              <a:rPr lang="ko" dirty="0" smtClean="0">
                <a:latin typeface="Do Hyeon"/>
                <a:ea typeface="Do Hyeon"/>
                <a:cs typeface="Do Hyeon"/>
                <a:sym typeface="Do Hyeon"/>
              </a:rPr>
              <a:t>팀장</a:t>
            </a:r>
            <a:endParaRPr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20" name="Google Shape;220;p38"/>
          <p:cNvSpPr txBox="1"/>
          <p:nvPr/>
        </p:nvSpPr>
        <p:spPr>
          <a:xfrm>
            <a:off x="1639524" y="2755475"/>
            <a:ext cx="17997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 smtClean="0">
                <a:latin typeface="Do Hyeon"/>
                <a:ea typeface="Do Hyeon"/>
                <a:cs typeface="Do Hyeon"/>
                <a:sym typeface="Do Hyeon"/>
              </a:rPr>
              <a:t>김도호</a:t>
            </a:r>
            <a:endParaRPr lang="en-US" altLang="ko" sz="2000" dirty="0" smtClean="0"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Do Hyeon"/>
                <a:ea typeface="Do Hyeon"/>
                <a:cs typeface="Do Hyeon"/>
                <a:sym typeface="Do Hyeon"/>
              </a:rPr>
              <a:t>경북대학교</a:t>
            </a:r>
            <a:endParaRPr lang="en-US" altLang="ko-KR" dirty="0" smtClean="0"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 smtClean="0">
                <a:latin typeface="Do Hyeon"/>
                <a:ea typeface="Do Hyeon"/>
                <a:cs typeface="Do Hyeon"/>
                <a:sym typeface="Do Hyeon"/>
              </a:rPr>
              <a:t>2014105010</a:t>
            </a:r>
            <a:r>
              <a:rPr lang="ko" dirty="0" smtClean="0">
                <a:latin typeface="Do Hyeon"/>
                <a:ea typeface="Do Hyeon"/>
                <a:cs typeface="Do Hyeon"/>
                <a:sym typeface="Do Hyeon"/>
              </a:rPr>
              <a:t> </a:t>
            </a:r>
            <a:endParaRPr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21" name="Google Shape;221;p38"/>
          <p:cNvSpPr txBox="1"/>
          <p:nvPr/>
        </p:nvSpPr>
        <p:spPr>
          <a:xfrm>
            <a:off x="3536050" y="2760875"/>
            <a:ext cx="20637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박수호</a:t>
            </a:r>
            <a:endParaRPr lang="en-US" altLang="ko" sz="2000" dirty="0" smtClean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경북대학교</a:t>
            </a:r>
            <a:endParaRPr lang="en-US" altLang="ko-KR" dirty="0" smtClean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2014105</a:t>
            </a:r>
            <a:r>
              <a:rPr lang="ko" dirty="0" smtClean="0">
                <a:latin typeface="Do Hyeon"/>
                <a:ea typeface="Do Hyeon"/>
                <a:cs typeface="Do Hyeon"/>
                <a:sym typeface="Do Hyeon"/>
              </a:rPr>
              <a:t> </a:t>
            </a:r>
            <a:endParaRPr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22" name="Google Shape;222;p38"/>
          <p:cNvSpPr txBox="1"/>
          <p:nvPr/>
        </p:nvSpPr>
        <p:spPr>
          <a:xfrm>
            <a:off x="6969600" y="2755475"/>
            <a:ext cx="26316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정유빈</a:t>
            </a:r>
            <a:endParaRPr lang="en-US" altLang="ko" sz="2000" dirty="0" smtClean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경북대학교</a:t>
            </a:r>
            <a:endParaRPr lang="en-US" altLang="ko-KR" dirty="0" smtClean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2016118243</a:t>
            </a:r>
            <a:r>
              <a:rPr lang="ko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dirty="0" smtClean="0">
                <a:latin typeface="Do Hyeon"/>
                <a:ea typeface="Do Hyeon"/>
                <a:cs typeface="Do Hyeon"/>
                <a:sym typeface="Do Hyeon"/>
              </a:rPr>
              <a:t> </a:t>
            </a:r>
            <a:endParaRPr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23" name="Google Shape;223;p38"/>
          <p:cNvPicPr preferRelativeResize="0"/>
          <p:nvPr/>
        </p:nvPicPr>
        <p:blipFill rotWithShape="1">
          <a:blip r:embed="rId3">
            <a:alphaModFix/>
          </a:blip>
          <a:srcRect r="9844" b="7561"/>
          <a:stretch/>
        </p:blipFill>
        <p:spPr>
          <a:xfrm>
            <a:off x="341179" y="1749300"/>
            <a:ext cx="996296" cy="107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4963" y="1770587"/>
            <a:ext cx="954325" cy="103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1638" y="1704450"/>
            <a:ext cx="1450932" cy="116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59125" y="1731150"/>
            <a:ext cx="1114025" cy="1114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8"/>
          <p:cNvSpPr txBox="1"/>
          <p:nvPr/>
        </p:nvSpPr>
        <p:spPr>
          <a:xfrm>
            <a:off x="5494750" y="2786875"/>
            <a:ext cx="20637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신승민</a:t>
            </a:r>
            <a:endParaRPr lang="en-US" altLang="ko" sz="2000" dirty="0" smtClean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경북대학교</a:t>
            </a:r>
            <a:endParaRPr lang="en-US" altLang="ko-KR" dirty="0" smtClean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2014105049</a:t>
            </a:r>
            <a:endParaRPr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050" name="Picture 2" descr="creative icon png에 대한 이미지 검색결과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8275" y="1426026"/>
            <a:ext cx="1496649" cy="1496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9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smtClean="0">
                <a:solidFill>
                  <a:schemeClr val="accent2"/>
                </a:solidFill>
                <a:latin typeface="Do Hyeon"/>
                <a:ea typeface="Do Hyeon"/>
                <a:cs typeface="Do Hyeon"/>
                <a:sym typeface="Do Hyeon"/>
              </a:rPr>
              <a:t>발전방향</a:t>
            </a:r>
            <a:endParaRPr sz="2400" dirty="0">
              <a:solidFill>
                <a:schemeClr val="accent2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" name="Google Shape;300;p46"/>
          <p:cNvSpPr txBox="1"/>
          <p:nvPr/>
        </p:nvSpPr>
        <p:spPr>
          <a:xfrm>
            <a:off x="738823" y="517985"/>
            <a:ext cx="7284300" cy="56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시상인증자에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 대한 검증 기능 구현 예정</a:t>
            </a:r>
            <a:endParaRPr lang="en-US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  <a:cs typeface="Arial Unicode MS" panose="020B0604020202020204" pitchFamily="50" charset="-127"/>
              <a:sym typeface="Do Hyeon"/>
            </a:endParaRPr>
          </a:p>
          <a:p>
            <a:pPr marL="342900" lvl="0" indent="-34290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웹페이지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UI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디자인의 개선 필요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  <a:cs typeface="Arial Unicode MS" panose="020B0604020202020204" pitchFamily="50" charset="-127"/>
              <a:sym typeface="Do Hyeon"/>
            </a:endParaRPr>
          </a:p>
          <a:p>
            <a:pPr marL="342900" lvl="0" indent="-34290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회원정보 또한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QLDB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에서 관리하게 하여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보안성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Upgrade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 Unicode MS" panose="020B0604020202020204" pitchFamily="50" charset="-127"/>
                <a:sym typeface="Do Hyeon"/>
              </a:rPr>
              <a:t>예정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  <a:cs typeface="Arial Unicode MS" panose="020B0604020202020204" pitchFamily="50" charset="-127"/>
              <a:sym typeface="Do Hyeon"/>
            </a:endParaRPr>
          </a:p>
          <a:p>
            <a:pPr marL="342900" lvl="0" indent="-34290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  <a:cs typeface="Arial Unicode MS" panose="020B0604020202020204" pitchFamily="50" charset="-127"/>
              <a:sym typeface="Do Hyeon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5"/>
          <p:cNvSpPr txBox="1"/>
          <p:nvPr/>
        </p:nvSpPr>
        <p:spPr>
          <a:xfrm>
            <a:off x="1977075" y="1783250"/>
            <a:ext cx="5122800" cy="6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2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감사합니다</a:t>
            </a:r>
            <a:endParaRPr sz="72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/>
        </p:nvSpPr>
        <p:spPr>
          <a:xfrm>
            <a:off x="1593592" y="1761444"/>
            <a:ext cx="5652000" cy="13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 algn="ctr">
              <a:buClr>
                <a:schemeClr val="accent2"/>
              </a:buClr>
              <a:buSzPts val="7200"/>
            </a:pPr>
            <a:r>
              <a:rPr lang="ko" sz="7200" dirty="0" smtClean="0">
                <a:solidFill>
                  <a:schemeClr val="accent2"/>
                </a:solidFill>
                <a:latin typeface="Do Hyeon"/>
                <a:ea typeface="Do Hyeon"/>
                <a:cs typeface="Do Hyeon"/>
                <a:sym typeface="Do Hyeon"/>
              </a:rPr>
              <a:t>현</a:t>
            </a:r>
            <a:r>
              <a:rPr lang="ko-KR" altLang="en-US" sz="7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7200" dirty="0" smtClean="0">
                <a:solidFill>
                  <a:schemeClr val="accent2"/>
                </a:solidFill>
                <a:latin typeface="Do Hyeon"/>
                <a:ea typeface="Do Hyeon"/>
                <a:cs typeface="Do Hyeon"/>
                <a:sym typeface="Do Hyeon"/>
              </a:rPr>
              <a:t>상황</a:t>
            </a:r>
            <a:endParaRPr sz="7200" dirty="0">
              <a:solidFill>
                <a:schemeClr val="accent2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1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.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현 </a:t>
            </a: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상황</a:t>
            </a:r>
            <a:endParaRPr sz="1800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39" name="Google Shape;2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475" y="837640"/>
            <a:ext cx="4432526" cy="2955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0"/>
          <p:cNvPicPr preferRelativeResize="0"/>
          <p:nvPr/>
        </p:nvPicPr>
        <p:blipFill rotWithShape="1">
          <a:blip r:embed="rId4">
            <a:alphaModFix/>
          </a:blip>
          <a:srcRect l="3711" r="4863"/>
          <a:stretch/>
        </p:blipFill>
        <p:spPr>
          <a:xfrm>
            <a:off x="4655930" y="949388"/>
            <a:ext cx="4432525" cy="273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0"/>
          <p:cNvSpPr txBox="1"/>
          <p:nvPr/>
        </p:nvSpPr>
        <p:spPr>
          <a:xfrm>
            <a:off x="1046950" y="4052150"/>
            <a:ext cx="80415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" sz="3000" dirty="0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성적조작</a:t>
            </a:r>
            <a:r>
              <a:rPr lang="ko" sz="3000" dirty="0" smtClean="0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,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경력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조작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이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무분별하게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일어나고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있다</a:t>
            </a:r>
            <a:endParaRPr sz="3000" dirty="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1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.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현 </a:t>
            </a: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상황</a:t>
            </a:r>
            <a:endParaRPr sz="18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7" name="Google Shape;247;p41"/>
          <p:cNvSpPr txBox="1"/>
          <p:nvPr/>
        </p:nvSpPr>
        <p:spPr>
          <a:xfrm>
            <a:off x="7707375" y="4294125"/>
            <a:ext cx="73362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A386E0A-2AC4-49A8-8591-3A05DBE85EEA}"/>
              </a:ext>
            </a:extLst>
          </p:cNvPr>
          <p:cNvSpPr txBox="1"/>
          <p:nvPr/>
        </p:nvSpPr>
        <p:spPr>
          <a:xfrm>
            <a:off x="596900" y="3857626"/>
            <a:ext cx="8458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봉사활동 같은 경우는 정부기관에서 인증해주기 때문에 </a:t>
            </a:r>
            <a:r>
              <a:rPr lang="ko-KR" altLang="en-US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투명성있고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편리하지만 수상기록의 경우 </a:t>
            </a:r>
            <a:r>
              <a:rPr lang="ko-KR" altLang="en-US" sz="20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</a:t>
            </a:r>
            <a:r>
              <a:rPr lang="en-US" altLang="ko-KR" sz="20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20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변조가 매우 쉽다</a:t>
            </a:r>
            <a:r>
              <a:rPr lang="en-US" altLang="ko-KR" sz="20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2000" dirty="0">
              <a:solidFill>
                <a:srgbClr val="FF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06F33735-7974-4C6C-90EE-3BB7CA3D6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602" y="774700"/>
            <a:ext cx="4572584" cy="261754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1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.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현 </a:t>
            </a: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상황</a:t>
            </a:r>
            <a:endParaRPr sz="18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53" name="Google Shape;253;p42"/>
          <p:cNvSpPr txBox="1"/>
          <p:nvPr/>
        </p:nvSpPr>
        <p:spPr>
          <a:xfrm>
            <a:off x="782075" y="3812450"/>
            <a:ext cx="80415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스펙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조</a:t>
            </a:r>
            <a:r>
              <a:rPr lang="ko-KR" altLang="en-US" sz="3000" dirty="0" smtClean="0">
                <a:latin typeface="Do Hyeon"/>
                <a:ea typeface="Do Hyeon"/>
                <a:cs typeface="Do Hyeon"/>
                <a:sym typeface="Do Hyeon"/>
              </a:rPr>
              <a:t>작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여부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판단이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어렵고,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관련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처벌이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3000" dirty="0" smtClean="0">
                <a:latin typeface="Do Hyeon"/>
                <a:ea typeface="Do Hyeon"/>
                <a:cs typeface="Do Hyeon"/>
                <a:sym typeface="Do Hyeon"/>
              </a:rPr>
              <a:t>어려움</a:t>
            </a:r>
            <a:endParaRPr sz="30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54" name="Google Shape;254;p42"/>
          <p:cNvSpPr/>
          <p:nvPr/>
        </p:nvSpPr>
        <p:spPr>
          <a:xfrm>
            <a:off x="4361350" y="1729900"/>
            <a:ext cx="1109400" cy="1118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42"/>
          <p:cNvSpPr txBox="1"/>
          <p:nvPr/>
        </p:nvSpPr>
        <p:spPr>
          <a:xfrm>
            <a:off x="1397925" y="2716550"/>
            <a:ext cx="4152000" cy="14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가짜</a:t>
            </a:r>
            <a:r>
              <a:rPr lang="ko" sz="4800">
                <a:latin typeface="Do Hyeon"/>
                <a:ea typeface="Do Hyeon"/>
                <a:cs typeface="Do Hyeon"/>
                <a:sym typeface="Do Hyeon"/>
              </a:rPr>
              <a:t> 스펙</a:t>
            </a:r>
            <a:endParaRPr sz="48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56" name="Google Shape;256;p42"/>
          <p:cNvSpPr txBox="1"/>
          <p:nvPr/>
        </p:nvSpPr>
        <p:spPr>
          <a:xfrm>
            <a:off x="5994125" y="1653700"/>
            <a:ext cx="2293500" cy="11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0">
                <a:latin typeface="Do Hyeon"/>
                <a:ea typeface="Do Hyeon"/>
                <a:cs typeface="Do Hyeon"/>
                <a:sym typeface="Do Hyeon"/>
              </a:rPr>
              <a:t>How?</a:t>
            </a:r>
            <a:endParaRPr sz="600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57" name="Google Shape;25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027" y="749300"/>
            <a:ext cx="2445977" cy="197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/>
          <p:nvPr/>
        </p:nvSpPr>
        <p:spPr>
          <a:xfrm>
            <a:off x="842000" y="99050"/>
            <a:ext cx="6259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1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.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현 </a:t>
            </a:r>
            <a:r>
              <a:rPr lang="ko" sz="24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상황</a:t>
            </a:r>
            <a:endParaRPr sz="18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7" name="Google Shape;247;p41"/>
          <p:cNvSpPr txBox="1"/>
          <p:nvPr/>
        </p:nvSpPr>
        <p:spPr>
          <a:xfrm>
            <a:off x="7707375" y="4294125"/>
            <a:ext cx="73362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="" xmlns:a16="http://schemas.microsoft.com/office/drawing/2014/main" id="{B2B6BF6F-7229-4C74-9D4F-26BB13CF5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734306"/>
            <a:ext cx="7273640" cy="1701713"/>
          </a:xfrm>
          <a:prstGeom prst="rect">
            <a:avLst/>
          </a:prstGeom>
        </p:spPr>
      </p:pic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="" xmlns:a16="http://schemas.microsoft.com/office/drawing/2014/main" id="{D3DCF191-119E-41FD-9687-5D4A704F6E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329" y="1080055"/>
            <a:ext cx="5960940" cy="24420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EA386E0A-2AC4-49A8-8591-3A05DBE85EEA}"/>
              </a:ext>
            </a:extLst>
          </p:cNvPr>
          <p:cNvSpPr txBox="1"/>
          <p:nvPr/>
        </p:nvSpPr>
        <p:spPr>
          <a:xfrm>
            <a:off x="345421" y="3644108"/>
            <a:ext cx="8743950" cy="99257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ko-KR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대부분의 기업에서 입사지원서에 </a:t>
            </a:r>
            <a:r>
              <a:rPr lang="ko-KR" altLang="en-US" sz="1500" u="sng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수상경력을</a:t>
            </a:r>
            <a:r>
              <a: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스펙으로 원한다</a:t>
            </a:r>
            <a:r>
              <a:rPr lang="en-US" altLang="ko-KR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하지만 많은 지원자들의 수상경력의 진위여부를 판단하기 어렵고 상장스캔본이나 인증사항을 요구하지 않기 때문에 학생들도 위조하기 쉽다</a:t>
            </a:r>
            <a:r>
              <a:rPr lang="en-US" altLang="ko-KR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r>
              <a: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</a:t>
            </a:r>
            <a:endParaRPr lang="en-US" altLang="ko-KR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따라서 시상자와 대회주최 측의 </a:t>
            </a:r>
            <a:r>
              <a:rPr lang="ko-KR" altLang="en-US" sz="15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인증</a:t>
            </a:r>
            <a:r>
              <a: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담은 </a:t>
            </a:r>
            <a:r>
              <a:rPr lang="ko-KR" altLang="en-US" sz="15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시상기록 관리 시스템의 </a:t>
            </a:r>
            <a:r>
              <a: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도입이 필요하다</a:t>
            </a:r>
            <a:r>
              <a:rPr lang="en-US" altLang="ko-KR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8197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3"/>
          <p:cNvSpPr txBox="1"/>
          <p:nvPr/>
        </p:nvSpPr>
        <p:spPr>
          <a:xfrm>
            <a:off x="1974592" y="1685244"/>
            <a:ext cx="5652000" cy="13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200" dirty="0" smtClean="0">
                <a:solidFill>
                  <a:schemeClr val="accent5"/>
                </a:solidFill>
                <a:latin typeface="Do Hyeon"/>
                <a:ea typeface="Do Hyeon"/>
                <a:cs typeface="Do Hyeon"/>
                <a:sym typeface="Do Hyeon"/>
              </a:rPr>
              <a:t>CCMS</a:t>
            </a:r>
            <a:r>
              <a:rPr lang="en-US" altLang="ko" sz="7200" dirty="0" smtClean="0">
                <a:solidFill>
                  <a:schemeClr val="accent5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7200" dirty="0" smtClean="0">
                <a:solidFill>
                  <a:schemeClr val="accent5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endParaRPr sz="7200" dirty="0">
              <a:solidFill>
                <a:schemeClr val="accent5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/>
          <p:nvPr/>
        </p:nvSpPr>
        <p:spPr>
          <a:xfrm>
            <a:off x="1508875" y="222450"/>
            <a:ext cx="6199200" cy="8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4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CC</a:t>
            </a:r>
            <a:r>
              <a:rPr lang="ko" sz="4800" dirty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M</a:t>
            </a:r>
            <a:r>
              <a:rPr lang="ko" sz="48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S란?</a:t>
            </a:r>
            <a:endParaRPr sz="4800" dirty="0">
              <a:solidFill>
                <a:srgbClr val="00ABBE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48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 dirty="0">
                <a:latin typeface="Do Hyeon"/>
                <a:ea typeface="Do Hyeon"/>
                <a:cs typeface="Do Hyeon"/>
                <a:sym typeface="Do Hyeon"/>
              </a:rPr>
              <a:t>		</a:t>
            </a:r>
            <a:endParaRPr sz="48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68" name="Google Shape;268;p44"/>
          <p:cNvSpPr/>
          <p:nvPr/>
        </p:nvSpPr>
        <p:spPr>
          <a:xfrm>
            <a:off x="6056700" y="2269575"/>
            <a:ext cx="40200" cy="2700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44"/>
          <p:cNvSpPr txBox="1"/>
          <p:nvPr/>
        </p:nvSpPr>
        <p:spPr>
          <a:xfrm>
            <a:off x="449155" y="3459700"/>
            <a:ext cx="85665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</a:pPr>
            <a:r>
              <a:rPr lang="ko" sz="28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스펙을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8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분산형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8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DB인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8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QLDB에서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8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관리함에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8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따라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8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안전한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800" dirty="0" smtClean="0">
                <a:solidFill>
                  <a:srgbClr val="FF0000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스펙관리</a:t>
            </a:r>
            <a:r>
              <a:rPr lang="ko" sz="28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가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8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가능한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" sz="2800" dirty="0" smtClean="0">
                <a:solidFill>
                  <a:srgbClr val="24292E"/>
                </a:solidFill>
                <a:highlight>
                  <a:srgbClr val="FFFFFF"/>
                </a:highlight>
                <a:latin typeface="Do Hyeon"/>
                <a:ea typeface="Do Hyeon"/>
                <a:cs typeface="Do Hyeon"/>
                <a:sym typeface="Do Hyeon"/>
              </a:rPr>
              <a:t>프로그램</a:t>
            </a:r>
            <a:endParaRPr sz="28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70" name="Google Shape;270;p44"/>
          <p:cNvSpPr txBox="1"/>
          <p:nvPr/>
        </p:nvSpPr>
        <p:spPr>
          <a:xfrm>
            <a:off x="1547100" y="2197950"/>
            <a:ext cx="9929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chemeClr val="accent5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>
                <a:latin typeface="Do Hyeon"/>
                <a:ea typeface="Do Hyeon"/>
                <a:cs typeface="Do Hyeon"/>
                <a:sym typeface="Do Hyeon"/>
              </a:rPr>
              <a:t>스펙</a:t>
            </a:r>
            <a:endParaRPr sz="24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71" name="Google Shape;271;p44"/>
          <p:cNvSpPr txBox="1"/>
          <p:nvPr/>
        </p:nvSpPr>
        <p:spPr>
          <a:xfrm>
            <a:off x="765806" y="99050"/>
            <a:ext cx="2739394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2.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About</a:t>
            </a:r>
            <a:r>
              <a:rPr lang="en-US" alt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 smtClean="0">
                <a:solidFill>
                  <a:srgbClr val="00ABBE"/>
                </a:solidFill>
                <a:latin typeface="Do Hyeon"/>
                <a:ea typeface="Do Hyeon"/>
                <a:cs typeface="Do Hyeon"/>
                <a:sym typeface="Do Hyeon"/>
              </a:rPr>
              <a:t>System</a:t>
            </a:r>
            <a:endParaRPr sz="2400" b="0" i="0" u="none" strike="noStrike" cap="none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72" name="Google Shape;27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0800" y="1497825"/>
            <a:ext cx="737700" cy="73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9400" y="1307225"/>
            <a:ext cx="2357400" cy="23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3425" y="894775"/>
            <a:ext cx="737700" cy="7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4"/>
          <p:cNvSpPr txBox="1"/>
          <p:nvPr/>
        </p:nvSpPr>
        <p:spPr>
          <a:xfrm>
            <a:off x="5534249" y="3259175"/>
            <a:ext cx="1034875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chemeClr val="accent5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>
                <a:latin typeface="Do Hyeon"/>
                <a:ea typeface="Do Hyeon"/>
                <a:cs typeface="Do Hyeon"/>
                <a:sym typeface="Do Hyeon"/>
              </a:rPr>
              <a:t>스펙</a:t>
            </a:r>
            <a:endParaRPr sz="2400" dirty="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77" name="Google Shape;27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7950" y="2571750"/>
            <a:ext cx="737700" cy="737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8" name="Google Shape;278;p44"/>
          <p:cNvCxnSpPr>
            <a:stCxn id="272" idx="3"/>
          </p:cNvCxnSpPr>
          <p:nvPr/>
        </p:nvCxnSpPr>
        <p:spPr>
          <a:xfrm>
            <a:off x="2458500" y="1866675"/>
            <a:ext cx="763200" cy="1725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9" name="Google Shape;279;p44"/>
          <p:cNvCxnSpPr>
            <a:stCxn id="275" idx="1"/>
          </p:cNvCxnSpPr>
          <p:nvPr/>
        </p:nvCxnSpPr>
        <p:spPr>
          <a:xfrm flipH="1">
            <a:off x="5376925" y="1263625"/>
            <a:ext cx="1306500" cy="65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0" name="Google Shape;280;p44"/>
          <p:cNvCxnSpPr>
            <a:stCxn id="277" idx="1"/>
          </p:cNvCxnSpPr>
          <p:nvPr/>
        </p:nvCxnSpPr>
        <p:spPr>
          <a:xfrm rot="10800000">
            <a:off x="5210250" y="2872500"/>
            <a:ext cx="497700" cy="68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" name="Google Shape;270;p44"/>
          <p:cNvSpPr txBox="1"/>
          <p:nvPr/>
        </p:nvSpPr>
        <p:spPr>
          <a:xfrm>
            <a:off x="6530425" y="1607675"/>
            <a:ext cx="9929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chemeClr val="accent5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" sz="2400" dirty="0">
                <a:latin typeface="Do Hyeon"/>
                <a:ea typeface="Do Hyeon"/>
                <a:cs typeface="Do Hyeon"/>
                <a:sym typeface="Do Hyeon"/>
              </a:rPr>
              <a:t>스펙</a:t>
            </a:r>
            <a:endParaRPr sz="2400" dirty="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348</Words>
  <Application>Microsoft Office PowerPoint</Application>
  <PresentationFormat>화면 슬라이드 쇼(16:9)</PresentationFormat>
  <Paragraphs>87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굴림</vt:lpstr>
      <vt:lpstr>Arial</vt:lpstr>
      <vt:lpstr>Do Hyeon</vt:lpstr>
      <vt:lpstr>Arial Unicode MS</vt:lpstr>
      <vt:lpstr>배달의민족 도현</vt:lpstr>
      <vt:lpstr>Simple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Doho</dc:creator>
  <cp:lastModifiedBy>Kim Doho</cp:lastModifiedBy>
  <cp:revision>15</cp:revision>
  <dcterms:modified xsi:type="dcterms:W3CDTF">2019-10-06T13:50:01Z</dcterms:modified>
</cp:coreProperties>
</file>